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1" r:id="rId3"/>
    <p:sldId id="262" r:id="rId4"/>
    <p:sldId id="271" r:id="rId5"/>
    <p:sldId id="268" r:id="rId6"/>
    <p:sldId id="272" r:id="rId7"/>
    <p:sldId id="269" r:id="rId8"/>
    <p:sldId id="263" r:id="rId9"/>
    <p:sldId id="264" r:id="rId10"/>
    <p:sldId id="266" r:id="rId11"/>
    <p:sldId id="274" r:id="rId12"/>
    <p:sldId id="275" r:id="rId13"/>
    <p:sldId id="265" r:id="rId14"/>
    <p:sldId id="267" r:id="rId15"/>
    <p:sldId id="273" r:id="rId16"/>
  </p:sldIdLst>
  <p:sldSz cx="9144000" cy="6858000" type="screen4x3"/>
  <p:notesSz cx="7010400" cy="92233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2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9999"/>
    <a:srgbClr val="F1EF99"/>
    <a:srgbClr val="EFF98F"/>
    <a:srgbClr val="FDFDA5"/>
    <a:srgbClr val="E9ECF4"/>
    <a:srgbClr val="FD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0993" autoAdjust="0"/>
  </p:normalViewPr>
  <p:slideViewPr>
    <p:cSldViewPr snapToGrid="0" snapToObjects="1">
      <p:cViewPr varScale="1">
        <p:scale>
          <a:sx n="75" d="100"/>
          <a:sy n="75" d="100"/>
        </p:scale>
        <p:origin x="-18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258" y="-102"/>
      </p:cViewPr>
      <p:guideLst>
        <p:guide orient="horz" pos="290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Sheet1!$D$28</c:f>
              <c:strCache>
                <c:ptCount val="1"/>
                <c:pt idx="0">
                  <c:v>NICU </c:v>
                </c:pt>
              </c:strCache>
            </c:strRef>
          </c:tx>
          <c:invertIfNegative val="0"/>
          <c:cat>
            <c:strRef>
              <c:f>Sheet1!$C$29:$C$33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Sheet1!$D$29:$D$33</c:f>
              <c:numCache>
                <c:formatCode>General</c:formatCode>
                <c:ptCount val="5"/>
                <c:pt idx="0">
                  <c:v>24</c:v>
                </c:pt>
                <c:pt idx="1">
                  <c:v>31</c:v>
                </c:pt>
                <c:pt idx="2">
                  <c:v>42</c:v>
                </c:pt>
                <c:pt idx="3">
                  <c:v>43</c:v>
                </c:pt>
                <c:pt idx="4">
                  <c:v>30</c:v>
                </c:pt>
              </c:numCache>
            </c:numRef>
          </c:val>
        </c:ser>
        <c:ser>
          <c:idx val="1"/>
          <c:order val="1"/>
          <c:tx>
            <c:strRef>
              <c:f>Sheet1!$E$28</c:f>
              <c:strCache>
                <c:ptCount val="1"/>
                <c:pt idx="0">
                  <c:v>IVT </c:v>
                </c:pt>
              </c:strCache>
            </c:strRef>
          </c:tx>
          <c:invertIfNegative val="0"/>
          <c:cat>
            <c:strRef>
              <c:f>Sheet1!$C$29:$C$33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Sheet1!$E$29:$E$33</c:f>
              <c:numCache>
                <c:formatCode>General</c:formatCode>
                <c:ptCount val="5"/>
                <c:pt idx="0">
                  <c:v>1086</c:v>
                </c:pt>
                <c:pt idx="1">
                  <c:v>997</c:v>
                </c:pt>
                <c:pt idx="2">
                  <c:v>1129</c:v>
                </c:pt>
                <c:pt idx="3">
                  <c:v>1008</c:v>
                </c:pt>
                <c:pt idx="4">
                  <c:v>908</c:v>
                </c:pt>
              </c:numCache>
            </c:numRef>
          </c:val>
        </c:ser>
        <c:ser>
          <c:idx val="2"/>
          <c:order val="2"/>
          <c:tx>
            <c:strRef>
              <c:f>Sheet1!$F$28</c:f>
              <c:strCache>
                <c:ptCount val="1"/>
                <c:pt idx="0">
                  <c:v>GPU</c:v>
                </c:pt>
              </c:strCache>
            </c:strRef>
          </c:tx>
          <c:invertIfNegative val="0"/>
          <c:cat>
            <c:strRef>
              <c:f>Sheet1!$C$29:$C$33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Sheet1!$F$29:$F$33</c:f>
              <c:numCache>
                <c:formatCode>General</c:formatCode>
                <c:ptCount val="5"/>
                <c:pt idx="2">
                  <c:v>136</c:v>
                </c:pt>
                <c:pt idx="3">
                  <c:v>125</c:v>
                </c:pt>
                <c:pt idx="4">
                  <c:v>158</c:v>
                </c:pt>
              </c:numCache>
            </c:numRef>
          </c:val>
        </c:ser>
        <c:ser>
          <c:idx val="3"/>
          <c:order val="3"/>
          <c:tx>
            <c:strRef>
              <c:f>Sheet1!$G$28</c:f>
              <c:strCache>
                <c:ptCount val="1"/>
                <c:pt idx="0">
                  <c:v>IR</c:v>
                </c:pt>
              </c:strCache>
            </c:strRef>
          </c:tx>
          <c:invertIfNegative val="0"/>
          <c:cat>
            <c:strRef>
              <c:f>Sheet1!$C$29:$C$33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Sheet1!$G$29:$G$33</c:f>
              <c:numCache>
                <c:formatCode>General</c:formatCode>
                <c:ptCount val="5"/>
                <c:pt idx="1">
                  <c:v>316</c:v>
                </c:pt>
                <c:pt idx="2">
                  <c:v>321</c:v>
                </c:pt>
                <c:pt idx="3">
                  <c:v>296</c:v>
                </c:pt>
              </c:numCache>
            </c:numRef>
          </c:val>
        </c:ser>
        <c:ser>
          <c:idx val="4"/>
          <c:order val="4"/>
          <c:tx>
            <c:strRef>
              <c:f>Sheet1!$H$28</c:f>
              <c:strCache>
                <c:ptCount val="1"/>
                <c:pt idx="0">
                  <c:v>OR</c:v>
                </c:pt>
              </c:strCache>
            </c:strRef>
          </c:tx>
          <c:invertIfNegative val="0"/>
          <c:cat>
            <c:strRef>
              <c:f>Sheet1!$C$29:$C$33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2014*</c:v>
                </c:pt>
              </c:strCache>
            </c:strRef>
          </c:cat>
          <c:val>
            <c:numRef>
              <c:f>Sheet1!$H$29:$H$33</c:f>
              <c:numCache>
                <c:formatCode>General</c:formatCode>
                <c:ptCount val="5"/>
                <c:pt idx="0">
                  <c:v>238</c:v>
                </c:pt>
                <c:pt idx="1">
                  <c:v>260</c:v>
                </c:pt>
                <c:pt idx="2">
                  <c:v>341</c:v>
                </c:pt>
                <c:pt idx="3">
                  <c:v>358</c:v>
                </c:pt>
                <c:pt idx="4">
                  <c:v>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003840"/>
        <c:axId val="170030208"/>
      </c:barChart>
      <c:catAx>
        <c:axId val="170003840"/>
        <c:scaling>
          <c:orientation val="minMax"/>
        </c:scaling>
        <c:delete val="0"/>
        <c:axPos val="b"/>
        <c:majorTickMark val="out"/>
        <c:minorTickMark val="none"/>
        <c:tickLblPos val="nextTo"/>
        <c:crossAx val="170030208"/>
        <c:crosses val="autoZero"/>
        <c:auto val="1"/>
        <c:lblAlgn val="ctr"/>
        <c:lblOffset val="100"/>
        <c:noMultiLvlLbl val="0"/>
      </c:catAx>
      <c:valAx>
        <c:axId val="170030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003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4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4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8E810-3FEB-4AAC-89DF-133CA9314981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316"/>
            <a:ext cx="3037840" cy="4614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316"/>
            <a:ext cx="3037840" cy="4614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5D44-696F-4BBB-9D54-203DC26ACA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12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CAA1F-C761-4A7D-B681-8DC13EEAB5D3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1502"/>
            <a:ext cx="5607050" cy="41497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598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7598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89E3C-39A3-4158-9DDF-57C0485B5D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5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Insertion Bundle</a:t>
            </a:r>
            <a:r>
              <a:rPr lang="en-US" baseline="0" dirty="0" smtClean="0"/>
              <a:t> – per IHI recommendations</a:t>
            </a:r>
          </a:p>
          <a:p>
            <a:r>
              <a:rPr lang="en-US" baseline="0" dirty="0" smtClean="0"/>
              <a:t>PICC dressings – IVT changes all on patients &lt; 1 year:  instituted due to line migration in infants</a:t>
            </a:r>
            <a:endParaRPr lang="en-US" dirty="0" smtClean="0"/>
          </a:p>
          <a:p>
            <a:r>
              <a:rPr lang="en-US" dirty="0" smtClean="0"/>
              <a:t>SERS – VOLUNTARY</a:t>
            </a:r>
            <a:r>
              <a:rPr lang="en-US" baseline="0" dirty="0" smtClean="0"/>
              <a:t> reporting system – we know that we don’t capture all events.  Monthly review of events at PICC SME (subject matter expert group)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IVT</a:t>
            </a:r>
            <a:r>
              <a:rPr lang="en-US" baseline="0" dirty="0" smtClean="0"/>
              <a:t> Wait times vary widely due to pt. need, plan (multifactorial):  range 1:45 hour to 3 days.  Average is about 1.5 days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85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collaborative efforts to</a:t>
            </a:r>
            <a:r>
              <a:rPr lang="en-US" baseline="0" dirty="0" smtClean="0"/>
              <a:t> meet patient/family needs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4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NICU staff</a:t>
            </a:r>
            <a:r>
              <a:rPr lang="en-US" sz="1200" baseline="0" dirty="0" smtClean="0"/>
              <a:t>: </a:t>
            </a:r>
            <a:r>
              <a:rPr lang="en-US" sz="1200" dirty="0" smtClean="0"/>
              <a:t>no u/s, no MST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Request </a:t>
            </a:r>
            <a:r>
              <a:rPr lang="en-US" dirty="0" smtClean="0"/>
              <a:t>for </a:t>
            </a:r>
            <a:r>
              <a:rPr lang="en-US" dirty="0" err="1" smtClean="0"/>
              <a:t>picc</a:t>
            </a:r>
            <a:r>
              <a:rPr lang="en-US" dirty="0" smtClean="0"/>
              <a:t> line to IV team pager</a:t>
            </a:r>
          </a:p>
          <a:p>
            <a:pPr>
              <a:buNone/>
            </a:pPr>
            <a:r>
              <a:rPr lang="en-US" dirty="0" smtClean="0"/>
              <a:t>Request reviewed by IV team staff: age, diagnosis, plan includes bedside placement, sedation, OR, or IR</a:t>
            </a:r>
          </a:p>
          <a:p>
            <a:pPr>
              <a:buNone/>
            </a:pPr>
            <a:r>
              <a:rPr lang="en-US" dirty="0" smtClean="0"/>
              <a:t>OR:</a:t>
            </a:r>
            <a:r>
              <a:rPr lang="en-US" baseline="0" dirty="0" smtClean="0"/>
              <a:t>  PICC RNs in OR staffing model, covered by IVT on weekends/holidays:  </a:t>
            </a:r>
            <a:r>
              <a:rPr lang="en-US" baseline="0" dirty="0" err="1" smtClean="0"/>
              <a:t>fluoro</a:t>
            </a:r>
            <a:r>
              <a:rPr lang="en-US" baseline="0" dirty="0" smtClean="0"/>
              <a:t>/X-Ray</a:t>
            </a:r>
          </a:p>
          <a:p>
            <a:pPr>
              <a:buNone/>
            </a:pPr>
            <a:r>
              <a:rPr lang="en-US" baseline="0" dirty="0" smtClean="0"/>
              <a:t>IR: referred for anatomical issues (threading), previous history or failed bedside attempt.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Nicu</a:t>
            </a:r>
            <a:r>
              <a:rPr lang="en-US" dirty="0" smtClean="0"/>
              <a:t>: </a:t>
            </a:r>
            <a:r>
              <a:rPr lang="en-US" dirty="0" err="1" smtClean="0"/>
              <a:t>Nicu</a:t>
            </a:r>
            <a:r>
              <a:rPr lang="en-US" dirty="0" smtClean="0"/>
              <a:t> staff MD’s and NP’s – consult</a:t>
            </a:r>
            <a:r>
              <a:rPr lang="en-US" baseline="0" dirty="0" smtClean="0"/>
              <a:t> IVT for placement depending on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 need: DL, drawing line, unsuccessful attempt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Outpatients: Discuss PICC Hospitalist (medical MD attending</a:t>
            </a:r>
            <a:r>
              <a:rPr lang="en-US" baseline="0" dirty="0" smtClean="0"/>
              <a:t> – rotates through group of MDs).  PICC </a:t>
            </a:r>
            <a:r>
              <a:rPr lang="en-US" dirty="0" smtClean="0"/>
              <a:t>placed by IV team in gastro-procedure unit with or without sedation based on </a:t>
            </a:r>
            <a:r>
              <a:rPr lang="en-US" dirty="0" err="1" smtClean="0"/>
              <a:t>pt</a:t>
            </a:r>
            <a:r>
              <a:rPr lang="en-US" dirty="0" smtClean="0"/>
              <a:t> need.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1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2010/2011 IVT data includes GPU cases – didn’t start</a:t>
            </a:r>
            <a:r>
              <a:rPr lang="en-US" baseline="0" dirty="0" smtClean="0"/>
              <a:t> tracking separately until 2012.  GPU PICCs are placed by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Other than 2011 – slightly variable trend in IVT PICC placement volume - 14% increase 2012, slight decrease in 2013 and trending </a:t>
            </a:r>
            <a:r>
              <a:rPr lang="en-US" baseline="0" dirty="0" err="1" smtClean="0"/>
              <a:t>approx</a:t>
            </a:r>
            <a:r>
              <a:rPr lang="en-US" baseline="0" dirty="0" smtClean="0"/>
              <a:t> 10% increase 2014</a:t>
            </a:r>
          </a:p>
          <a:p>
            <a:pPr lvl="3"/>
            <a:r>
              <a:rPr lang="en-US" sz="3200" dirty="0" smtClean="0"/>
              <a:t>Yearly Stats  2010- 2014</a:t>
            </a:r>
          </a:p>
          <a:p>
            <a:pPr lvl="3"/>
            <a:r>
              <a:rPr lang="en-US" sz="3200" dirty="0" smtClean="0"/>
              <a:t>PICC team: 800-1000 PICC line placements </a:t>
            </a:r>
          </a:p>
          <a:p>
            <a:pPr lvl="3"/>
            <a:r>
              <a:rPr lang="en-US" sz="3200" dirty="0" smtClean="0"/>
              <a:t>OR 300 PICC line placements</a:t>
            </a:r>
          </a:p>
          <a:p>
            <a:pPr lvl="3"/>
            <a:r>
              <a:rPr lang="en-US" sz="3200" dirty="0" smtClean="0"/>
              <a:t>IR 300 PICC line placements</a:t>
            </a:r>
          </a:p>
          <a:p>
            <a:pPr lvl="3"/>
            <a:r>
              <a:rPr lang="en-US" sz="3200" dirty="0" smtClean="0"/>
              <a:t>NICU PICC line placements by IV team 24-42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28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72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7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89E3C-39A3-4158-9DDF-57C0485B5D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7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C009-ECE0-47ED-954C-4E245BA6D4AD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17FCC-FA74-4296-A153-FFE1C5967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8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A83D-DA72-4CF8-9E45-7F10EC5B488F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A1E58-5ED4-4FBA-85E3-0DF51873E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90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49F4-7098-4300-A910-3410A45490BE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98ABE-0F8F-4620-AE67-C24129C21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0E6C1-7E6E-4426-8FD1-8C1CE86C32AB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E0D69-E811-47CE-9B00-D911D07B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3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36CC6-7033-45AE-86BE-837B53D04396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1E765-2296-49E9-9956-E65CF4DAB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1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3DCF6-96CF-4CEF-A15B-782F63E01D1A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156B-7C40-4F9F-87E8-CDBF3F9F6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1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39491-D56F-4A1E-9139-515C2CC9BC40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BDC4-83F1-4BB6-B99F-FC8ED6A5C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1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EAEED-6536-472B-A998-DE6BEEAEF24A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0ED2E-7FB2-4EBB-AC77-B3CADF24A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3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B372A-D0EF-4787-8496-4570CD182466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1666-8903-474D-B292-F3CEF679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2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14FF6-F381-42F0-A836-0AD533685162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F113D-A5D0-454C-B687-3EF75D16B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8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28B1B-2F1D-4E57-BECF-5602346E2D48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90CBD-DACD-4978-B35A-3F3857FF2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0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B2A37C5-C45F-4970-85E6-242D23D265BD}" type="datetimeFigureOut">
              <a:rPr lang="en-US"/>
              <a:pPr>
                <a:defRPr/>
              </a:pPr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A8AC920-6EF8-460C-AC0B-4BCFAF04B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" descr="STF_20120727_ClinicalResearchPosterTemplat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0500" y="5680074"/>
            <a:ext cx="8813800" cy="715963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Paula Lamagna, BSN, RN, VA-BC, CPUI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0500" y="1217612"/>
            <a:ext cx="8813800" cy="1470025"/>
          </a:xfrm>
        </p:spPr>
        <p:txBody>
          <a:bodyPr/>
          <a:lstStyle/>
          <a:p>
            <a:r>
              <a:rPr lang="en-US" dirty="0" smtClean="0"/>
              <a:t>Collaborative PICC Line </a:t>
            </a:r>
            <a:br>
              <a:rPr lang="en-US" dirty="0" smtClean="0"/>
            </a:br>
            <a:r>
              <a:rPr lang="en-US" dirty="0" smtClean="0"/>
              <a:t>Placement Process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33" y="2814637"/>
            <a:ext cx="3725334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0738"/>
            <a:ext cx="8229600" cy="8048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Complications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1107"/>
            <a:ext cx="8229600" cy="4191000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/>
              <a:t>Line migration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Dressing integrity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 r="12336"/>
          <a:stretch/>
        </p:blipFill>
        <p:spPr>
          <a:xfrm>
            <a:off x="4914901" y="2673471"/>
            <a:ext cx="2997198" cy="3666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r="10881"/>
          <a:stretch/>
        </p:blipFill>
        <p:spPr>
          <a:xfrm>
            <a:off x="984964" y="2985095"/>
            <a:ext cx="3002836" cy="335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0738"/>
            <a:ext cx="8229600" cy="8048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Complications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253"/>
            <a:ext cx="8229600" cy="4191000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dirty="0" smtClean="0"/>
              <a:t>Tip </a:t>
            </a:r>
            <a:r>
              <a:rPr lang="en-US" dirty="0"/>
              <a:t>M</a:t>
            </a:r>
            <a:r>
              <a:rPr lang="en-US" dirty="0" smtClean="0"/>
              <a:t>igration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53340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PICC</a:t>
            </a:r>
            <a:r>
              <a:rPr lang="en-US" dirty="0"/>
              <a:t> </a:t>
            </a:r>
            <a:r>
              <a:rPr lang="en-US" dirty="0" smtClean="0"/>
              <a:t>no </a:t>
            </a:r>
            <a:r>
              <a:rPr lang="en-US" dirty="0"/>
              <a:t>longer central, terminating in </a:t>
            </a:r>
            <a:r>
              <a:rPr lang="en-US" dirty="0" smtClean="0"/>
              <a:t>right</a:t>
            </a:r>
            <a:r>
              <a:rPr lang="en-US" dirty="0"/>
              <a:t> </a:t>
            </a:r>
            <a:r>
              <a:rPr lang="en-US" dirty="0" smtClean="0"/>
              <a:t>axillary/</a:t>
            </a:r>
            <a:r>
              <a:rPr lang="en-US" dirty="0" err="1" smtClean="0"/>
              <a:t>subclavian</a:t>
            </a:r>
            <a:r>
              <a:rPr lang="en-US" dirty="0" smtClean="0"/>
              <a:t> </a:t>
            </a:r>
            <a:r>
              <a:rPr lang="en-US" dirty="0"/>
              <a:t>vein </a:t>
            </a:r>
            <a:r>
              <a:rPr lang="en-US" dirty="0" smtClean="0"/>
              <a:t>junction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46781" r="42307" b="22026"/>
          <a:stretch/>
        </p:blipFill>
        <p:spPr bwMode="auto">
          <a:xfrm>
            <a:off x="4800600" y="2362200"/>
            <a:ext cx="384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8472" y="5610998"/>
            <a:ext cx="28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PICC terminates </a:t>
            </a:r>
            <a:r>
              <a:rPr lang="en-US" dirty="0"/>
              <a:t>in the </a:t>
            </a:r>
            <a:r>
              <a:rPr lang="en-US" dirty="0" smtClean="0"/>
              <a:t>SVC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00600" y="53340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PICC</a:t>
            </a:r>
            <a:r>
              <a:rPr lang="en-US" dirty="0"/>
              <a:t> </a:t>
            </a:r>
            <a:r>
              <a:rPr lang="en-US" dirty="0" smtClean="0"/>
              <a:t>no </a:t>
            </a:r>
            <a:r>
              <a:rPr lang="en-US" dirty="0"/>
              <a:t>longer central, terminating in </a:t>
            </a:r>
            <a:r>
              <a:rPr lang="en-US" dirty="0" smtClean="0"/>
              <a:t>right</a:t>
            </a:r>
            <a:r>
              <a:rPr lang="en-US" dirty="0"/>
              <a:t> </a:t>
            </a:r>
            <a:r>
              <a:rPr lang="en-US" dirty="0" smtClean="0"/>
              <a:t>axillary/</a:t>
            </a:r>
            <a:r>
              <a:rPr lang="en-US" dirty="0" err="1" smtClean="0"/>
              <a:t>subclavian</a:t>
            </a:r>
            <a:r>
              <a:rPr lang="en-US" dirty="0" smtClean="0"/>
              <a:t> </a:t>
            </a:r>
            <a:r>
              <a:rPr lang="en-US" dirty="0"/>
              <a:t>vein </a:t>
            </a:r>
            <a:r>
              <a:rPr lang="en-US" dirty="0" smtClean="0"/>
              <a:t>junction</a:t>
            </a:r>
            <a:endParaRPr lang="en-US" dirty="0"/>
          </a:p>
          <a:p>
            <a:endParaRPr lang="en-US" dirty="0"/>
          </a:p>
        </p:txBody>
      </p:sp>
      <p:sp>
        <p:nvSpPr>
          <p:cNvPr id="14" name="Left Arrow 13"/>
          <p:cNvSpPr/>
          <p:nvPr/>
        </p:nvSpPr>
        <p:spPr>
          <a:xfrm>
            <a:off x="6477000" y="2362200"/>
            <a:ext cx="673608" cy="4846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73" t="27172" r="25169" b="38866"/>
          <a:stretch/>
        </p:blipFill>
        <p:spPr bwMode="auto">
          <a:xfrm>
            <a:off x="727487" y="2181025"/>
            <a:ext cx="3226086" cy="3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ft Arrow 15"/>
          <p:cNvSpPr/>
          <p:nvPr/>
        </p:nvSpPr>
        <p:spPr>
          <a:xfrm>
            <a:off x="2274054" y="3164773"/>
            <a:ext cx="518972" cy="3772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0738"/>
            <a:ext cx="8229600" cy="8048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Complications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253"/>
            <a:ext cx="8229600" cy="4191000"/>
          </a:xfrm>
        </p:spPr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Catheter Occlusion</a:t>
            </a:r>
          </a:p>
        </p:txBody>
      </p:sp>
      <p:pic>
        <p:nvPicPr>
          <p:cNvPr id="3074" name="Picture 2" descr="http://www.globalrph.com/globalnav/ca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7" y="2941255"/>
            <a:ext cx="4031162" cy="25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5200" y="215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638"/>
            <a:ext cx="8229600" cy="1143000"/>
          </a:xfrm>
        </p:spPr>
        <p:txBody>
          <a:bodyPr/>
          <a:lstStyle/>
          <a:p>
            <a:r>
              <a:rPr lang="en-US" dirty="0" smtClean="0"/>
              <a:t>Quality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4401"/>
            <a:ext cx="8229600" cy="4076700"/>
          </a:xfrm>
        </p:spPr>
        <p:txBody>
          <a:bodyPr/>
          <a:lstStyle/>
          <a:p>
            <a:r>
              <a:rPr lang="en-US" dirty="0" smtClean="0"/>
              <a:t>Bundles</a:t>
            </a:r>
          </a:p>
          <a:p>
            <a:r>
              <a:rPr lang="en-US" dirty="0" smtClean="0"/>
              <a:t>PICC dressings</a:t>
            </a:r>
          </a:p>
          <a:p>
            <a:r>
              <a:rPr lang="en-US" dirty="0" smtClean="0"/>
              <a:t>Safety Event Reporting System (SERS) </a:t>
            </a:r>
          </a:p>
          <a:p>
            <a:pPr lvl="1"/>
            <a:r>
              <a:rPr lang="en-US" dirty="0" smtClean="0"/>
              <a:t>Monthly review</a:t>
            </a:r>
          </a:p>
          <a:p>
            <a:r>
              <a:rPr lang="en-US" dirty="0" smtClean="0"/>
              <a:t>Wait Times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32401"/>
            <a:ext cx="8229600" cy="1028700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"If everyone is moving forward together, then success takes care of itself." </a:t>
            </a:r>
            <a:r>
              <a:rPr lang="en-US" i="1" dirty="0"/>
              <a:t>- Henry Ford 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003300"/>
            <a:ext cx="632330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4538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098" name="Picture 2" descr="Question Image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690187"/>
            <a:ext cx="4362450" cy="45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BCH </a:t>
            </a:r>
            <a:r>
              <a:rPr lang="en-US" dirty="0"/>
              <a:t>IV </a:t>
            </a:r>
            <a:r>
              <a:rPr lang="en-US" dirty="0" smtClean="0"/>
              <a:t>Team </a:t>
            </a:r>
            <a:r>
              <a:rPr lang="en-US" dirty="0"/>
              <a:t>: all RN team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16500" cy="4756228"/>
          </a:xfrm>
        </p:spPr>
        <p:txBody>
          <a:bodyPr/>
          <a:lstStyle/>
          <a:p>
            <a:r>
              <a:rPr lang="en-US" dirty="0" smtClean="0"/>
              <a:t>9 Staff Nurses</a:t>
            </a:r>
          </a:p>
          <a:p>
            <a:pPr lvl="1"/>
            <a:r>
              <a:rPr lang="en-US" dirty="0" smtClean="0"/>
              <a:t> 6 RN’s placing PICC line</a:t>
            </a:r>
          </a:p>
          <a:p>
            <a:pPr lvl="2"/>
            <a:r>
              <a:rPr lang="en-US" dirty="0" smtClean="0"/>
              <a:t>1 learning infant PICC placement, 1 learning </a:t>
            </a:r>
            <a:br>
              <a:rPr lang="en-US" dirty="0" smtClean="0"/>
            </a:br>
            <a:r>
              <a:rPr lang="en-US" dirty="0" smtClean="0"/>
              <a:t>PIV U/S and PICC </a:t>
            </a:r>
            <a:br>
              <a:rPr lang="en-US" dirty="0" smtClean="0"/>
            </a:br>
            <a:r>
              <a:rPr lang="en-US" dirty="0" smtClean="0"/>
              <a:t>placement</a:t>
            </a:r>
          </a:p>
          <a:p>
            <a:pPr lvl="1"/>
            <a:r>
              <a:rPr lang="en-US" dirty="0" smtClean="0"/>
              <a:t>2 permanent night staff- </a:t>
            </a:r>
            <a:br>
              <a:rPr lang="en-US" dirty="0" smtClean="0"/>
            </a:br>
            <a:r>
              <a:rPr lang="en-US" dirty="0" smtClean="0"/>
              <a:t>not placing PICC’s</a:t>
            </a:r>
          </a:p>
          <a:p>
            <a:r>
              <a:rPr lang="en-US" dirty="0" smtClean="0"/>
              <a:t>Nurse </a:t>
            </a:r>
            <a:r>
              <a:rPr lang="en-US" dirty="0"/>
              <a:t>Manager</a:t>
            </a:r>
          </a:p>
          <a:p>
            <a:pPr lvl="1"/>
            <a:r>
              <a:rPr lang="en-US" dirty="0"/>
              <a:t>Management role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 r="33671"/>
          <a:stretch/>
        </p:blipFill>
        <p:spPr>
          <a:xfrm>
            <a:off x="5994400" y="1503348"/>
            <a:ext cx="2171700" cy="1618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3239"/>
          <a:stretch/>
        </p:blipFill>
        <p:spPr>
          <a:xfrm>
            <a:off x="5181599" y="3173276"/>
            <a:ext cx="3614058" cy="3183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7400"/>
            <a:ext cx="8229600" cy="63023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PICC Team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0600"/>
            <a:ext cx="4442460" cy="3865563"/>
          </a:xfrm>
        </p:spPr>
        <p:txBody>
          <a:bodyPr/>
          <a:lstStyle/>
          <a:p>
            <a:r>
              <a:rPr lang="en-US" sz="2800" dirty="0" smtClean="0"/>
              <a:t>2 RN’s placing PICC lines with other scheduled procedures &amp; PICC lines for inpatients not meeting sedation criteria Monday-Friday, IVT covers OR PICC’s on weekends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t="6817"/>
          <a:stretch/>
        </p:blipFill>
        <p:spPr>
          <a:xfrm>
            <a:off x="4988560" y="1949519"/>
            <a:ext cx="3787140" cy="3567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dirty="0" smtClean="0"/>
              <a:t>Interventional Radiology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1401"/>
            <a:ext cx="8077200" cy="1295400"/>
          </a:xfrm>
        </p:spPr>
        <p:txBody>
          <a:bodyPr/>
          <a:lstStyle/>
          <a:p>
            <a:r>
              <a:rPr lang="en-US" sz="2800" dirty="0" smtClean="0"/>
              <a:t>IR: physician’s placing PICC lines with U/S and fluoroscopy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962400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2" t="23314" b="40296"/>
          <a:stretch/>
        </p:blipFill>
        <p:spPr>
          <a:xfrm>
            <a:off x="5398770" y="4152900"/>
            <a:ext cx="243586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838"/>
            <a:ext cx="8229600" cy="1143000"/>
          </a:xfrm>
        </p:spPr>
        <p:txBody>
          <a:bodyPr/>
          <a:lstStyle/>
          <a:p>
            <a:r>
              <a:rPr lang="en-US" dirty="0" smtClean="0"/>
              <a:t>NICU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6900"/>
            <a:ext cx="8229600" cy="4525963"/>
          </a:xfrm>
        </p:spPr>
        <p:txBody>
          <a:bodyPr/>
          <a:lstStyle/>
          <a:p>
            <a:r>
              <a:rPr lang="en-US" dirty="0" smtClean="0"/>
              <a:t>PICC lines placed by NP, physicians, IV Team</a:t>
            </a:r>
          </a:p>
          <a:p>
            <a:r>
              <a:rPr lang="en-US" dirty="0" smtClean="0"/>
              <a:t>NICU lines 1.9f single, double lumen</a:t>
            </a:r>
          </a:p>
          <a:p>
            <a:r>
              <a:rPr lang="en-US" dirty="0" smtClean="0"/>
              <a:t>Tools…..</a:t>
            </a:r>
          </a:p>
          <a:p>
            <a:r>
              <a:rPr lang="en-US" dirty="0" smtClean="0"/>
              <a:t>Role of NICU bedside RN </a:t>
            </a:r>
          </a:p>
          <a:p>
            <a:r>
              <a:rPr lang="en-US" dirty="0" smtClean="0"/>
              <a:t>Prioritizing</a:t>
            </a:r>
          </a:p>
          <a:p>
            <a:r>
              <a:rPr lang="en-US" dirty="0"/>
              <a:t>When to call IVT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66" y="3790850"/>
            <a:ext cx="3610468" cy="239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7400"/>
            <a:ext cx="8229600" cy="833438"/>
          </a:xfrm>
        </p:spPr>
        <p:txBody>
          <a:bodyPr/>
          <a:lstStyle/>
          <a:p>
            <a:r>
              <a:rPr lang="en-US" dirty="0" smtClean="0"/>
              <a:t>Neonatal ICU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6337"/>
            <a:ext cx="4508500" cy="3001963"/>
          </a:xfrm>
        </p:spPr>
        <p:txBody>
          <a:bodyPr/>
          <a:lstStyle/>
          <a:p>
            <a:r>
              <a:rPr lang="en-US" sz="2800" dirty="0" smtClean="0"/>
              <a:t>NICU physician’s &amp; NP’s place PICC lines</a:t>
            </a:r>
          </a:p>
          <a:p>
            <a:r>
              <a:rPr lang="en-US" sz="2800" dirty="0"/>
              <a:t>IVT PICC’s using u/s &amp; MST </a:t>
            </a:r>
            <a:r>
              <a:rPr lang="en-US" sz="2800" dirty="0" err="1"/>
              <a:t>pt’s</a:t>
            </a:r>
            <a:r>
              <a:rPr lang="en-US" sz="2800" dirty="0"/>
              <a:t> &gt; 1.5 kg, no MST &lt; 1.5 kg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86" y="2485435"/>
            <a:ext cx="3748314" cy="28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16925" y="919584"/>
            <a:ext cx="2588964" cy="1311007"/>
          </a:xfrm>
          <a:prstGeom prst="ellipse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Request for PICC line to IV team pager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379643" y="2365567"/>
            <a:ext cx="4263528" cy="1643349"/>
          </a:xfrm>
          <a:prstGeom prst="ellipse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/>
              <a:t>Request reviewed by IV team staff: age, diagnosis, plan includes bedside placement, </a:t>
            </a:r>
            <a:r>
              <a:rPr lang="en-US" dirty="0" smtClean="0"/>
              <a:t>or alternate location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22443" y="5050064"/>
            <a:ext cx="2588964" cy="1311007"/>
          </a:xfrm>
          <a:prstGeom prst="ellipse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dirty="0" smtClean="0"/>
              <a:t>NICU: NICU staff MD’s and NP’s or</a:t>
            </a:r>
          </a:p>
          <a:p>
            <a:pPr>
              <a:buNone/>
            </a:pPr>
            <a:r>
              <a:rPr lang="en-US" dirty="0" smtClean="0"/>
              <a:t>IVT Consult </a:t>
            </a:r>
            <a:r>
              <a:rPr lang="en-US" dirty="0" err="1" smtClean="0"/>
              <a:t>prn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775200" y="4752630"/>
            <a:ext cx="3283944" cy="1608441"/>
          </a:xfrm>
          <a:prstGeom prst="ellipse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/>
              <a:t>Outpatients: 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Consult PICC Hospitalist</a:t>
            </a:r>
          </a:p>
          <a:p>
            <a:pPr algn="ctr">
              <a:buNone/>
            </a:pPr>
            <a:r>
              <a:rPr lang="en-US" dirty="0" smtClean="0"/>
              <a:t>placed </a:t>
            </a:r>
            <a:r>
              <a:rPr lang="en-US" dirty="0"/>
              <a:t>by IV </a:t>
            </a:r>
            <a:r>
              <a:rPr lang="en-US" dirty="0" smtClean="0"/>
              <a:t>Team </a:t>
            </a:r>
            <a:r>
              <a:rPr lang="en-US" dirty="0"/>
              <a:t>in </a:t>
            </a:r>
            <a:r>
              <a:rPr lang="en-US" dirty="0" smtClean="0"/>
              <a:t>Gastro-procedure Unit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83073" y="3739057"/>
            <a:ext cx="2588964" cy="1311007"/>
          </a:xfrm>
          <a:prstGeom prst="ellipse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OR: </a:t>
            </a:r>
          </a:p>
          <a:p>
            <a:pPr algn="ctr">
              <a:buNone/>
            </a:pPr>
            <a:r>
              <a:rPr lang="en-US" dirty="0" smtClean="0"/>
              <a:t>PICC RN Team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17172" y="3504292"/>
            <a:ext cx="2491649" cy="1098474"/>
          </a:xfrm>
          <a:prstGeom prst="ellipse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IR: </a:t>
            </a:r>
            <a:endParaRPr lang="en-US" dirty="0"/>
          </a:p>
          <a:p>
            <a:pPr algn="ctr">
              <a:buNone/>
            </a:pPr>
            <a:r>
              <a:rPr lang="en-US" dirty="0" smtClean="0"/>
              <a:t>MD/Fluoroscopy</a:t>
            </a:r>
          </a:p>
        </p:txBody>
      </p:sp>
    </p:spTree>
    <p:extLst>
      <p:ext uri="{BB962C8B-B14F-4D97-AF65-F5344CB8AC3E}">
        <p14:creationId xmlns:p14="http://schemas.microsoft.com/office/powerpoint/2010/main" val="8278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7400"/>
            <a:ext cx="8229600" cy="939800"/>
          </a:xfrm>
        </p:spPr>
        <p:txBody>
          <a:bodyPr/>
          <a:lstStyle/>
          <a:p>
            <a:r>
              <a:rPr lang="en-US" dirty="0" smtClean="0"/>
              <a:t>PICC Procedures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585237"/>
              </p:ext>
            </p:extLst>
          </p:nvPr>
        </p:nvGraphicFramePr>
        <p:xfrm>
          <a:off x="1201785" y="1841498"/>
          <a:ext cx="6740432" cy="4043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8802"/>
                <a:gridCol w="1198802"/>
                <a:gridCol w="1085707"/>
                <a:gridCol w="1085707"/>
                <a:gridCol w="1085707"/>
                <a:gridCol w="1085707"/>
              </a:tblGrid>
              <a:tr h="6738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NICU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IVT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GPU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IR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</a:tr>
              <a:tr h="67389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2010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24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1086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238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</a:tr>
              <a:tr h="67389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2011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31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997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316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260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</a:tr>
              <a:tr h="67389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2012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42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1129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136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321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341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</a:tr>
              <a:tr h="67389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2013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43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1008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125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296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358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</a:tr>
              <a:tr h="67389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2014*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30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908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+mj-lt"/>
                        </a:rPr>
                        <a:t>158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264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rgbClr val="00CC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/>
              <a:t>PICC Procedure Volume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51700" y="6042104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YTD July 2014</a:t>
            </a:r>
            <a:endParaRPr lang="en-US" sz="12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826233"/>
              </p:ext>
            </p:extLst>
          </p:nvPr>
        </p:nvGraphicFramePr>
        <p:xfrm>
          <a:off x="901700" y="1689100"/>
          <a:ext cx="7289800" cy="4353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CH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BCH Presentation Template</Template>
  <TotalTime>3636</TotalTime>
  <Words>595</Words>
  <Application>Microsoft Office PowerPoint</Application>
  <PresentationFormat>On-screen Show (4:3)</PresentationFormat>
  <Paragraphs>118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BCH Presentation Template</vt:lpstr>
      <vt:lpstr>Collaborative PICC Line  Placement Process</vt:lpstr>
      <vt:lpstr> BCH IV Team : all RN team </vt:lpstr>
      <vt:lpstr> OR PICC Team </vt:lpstr>
      <vt:lpstr>Interventional Radiology</vt:lpstr>
      <vt:lpstr>NICU</vt:lpstr>
      <vt:lpstr>Neonatal ICU</vt:lpstr>
      <vt:lpstr>PowerPoint Presentation</vt:lpstr>
      <vt:lpstr>PICC Procedures</vt:lpstr>
      <vt:lpstr>PICC Procedure Volume</vt:lpstr>
      <vt:lpstr> Complications </vt:lpstr>
      <vt:lpstr> Complications </vt:lpstr>
      <vt:lpstr> Complications </vt:lpstr>
      <vt:lpstr>Quality Improvement</vt:lpstr>
      <vt:lpstr>PowerPoint Presentation</vt:lpstr>
      <vt:lpstr>Questions</vt:lpstr>
    </vt:vector>
  </TitlesOfParts>
  <Company>Children's Hospital, Boston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Passage Report</dc:title>
  <dc:creator>Gouthro, Julie</dc:creator>
  <cp:lastModifiedBy>Lauren Stone</cp:lastModifiedBy>
  <cp:revision>125</cp:revision>
  <cp:lastPrinted>2013-09-24T12:11:01Z</cp:lastPrinted>
  <dcterms:created xsi:type="dcterms:W3CDTF">2013-03-05T14:36:40Z</dcterms:created>
  <dcterms:modified xsi:type="dcterms:W3CDTF">2014-09-03T13:13:57Z</dcterms:modified>
</cp:coreProperties>
</file>